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96" r:id="rId4"/>
    <p:sldId id="260" r:id="rId5"/>
    <p:sldId id="307" r:id="rId6"/>
    <p:sldId id="258" r:id="rId7"/>
    <p:sldId id="257" r:id="rId8"/>
    <p:sldId id="261" r:id="rId9"/>
    <p:sldId id="262" r:id="rId10"/>
    <p:sldId id="266" r:id="rId11"/>
    <p:sldId id="263" r:id="rId12"/>
    <p:sldId id="326" r:id="rId13"/>
    <p:sldId id="329" r:id="rId14"/>
    <p:sldId id="336" r:id="rId15"/>
    <p:sldId id="298" r:id="rId16"/>
    <p:sldId id="330" r:id="rId17"/>
    <p:sldId id="299" r:id="rId18"/>
    <p:sldId id="300" r:id="rId19"/>
    <p:sldId id="333" r:id="rId20"/>
    <p:sldId id="280" r:id="rId21"/>
    <p:sldId id="281" r:id="rId22"/>
    <p:sldId id="334" r:id="rId23"/>
    <p:sldId id="283" r:id="rId24"/>
    <p:sldId id="268" r:id="rId25"/>
    <p:sldId id="286" r:id="rId26"/>
    <p:sldId id="335" r:id="rId27"/>
    <p:sldId id="288" r:id="rId28"/>
    <p:sldId id="308" r:id="rId29"/>
    <p:sldId id="269" r:id="rId30"/>
    <p:sldId id="289" r:id="rId31"/>
    <p:sldId id="319" r:id="rId32"/>
    <p:sldId id="270" r:id="rId33"/>
    <p:sldId id="291" r:id="rId34"/>
    <p:sldId id="292" r:id="rId35"/>
    <p:sldId id="317" r:id="rId36"/>
    <p:sldId id="320" r:id="rId37"/>
    <p:sldId id="318" r:id="rId38"/>
    <p:sldId id="321" r:id="rId39"/>
    <p:sldId id="323" r:id="rId40"/>
    <p:sldId id="293" r:id="rId41"/>
    <p:sldId id="278" r:id="rId42"/>
    <p:sldId id="327" r:id="rId43"/>
    <p:sldId id="328" r:id="rId44"/>
    <p:sldId id="302" r:id="rId45"/>
    <p:sldId id="304" r:id="rId46"/>
    <p:sldId id="305" r:id="rId47"/>
    <p:sldId id="306" r:id="rId48"/>
    <p:sldId id="322" r:id="rId49"/>
    <p:sldId id="29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ae.rozamira.org/pict/TolstoiAK2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9"/>
            <a:ext cx="914400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Белгородский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ГАУ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БИБЛИОТЕЧНО-ИНФОРМАЦИОННЫХ РЕСУРСОВ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16530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</a:t>
            </a:r>
          </a:p>
        </p:txBody>
      </p:sp>
      <p:pic>
        <p:nvPicPr>
          <p:cNvPr id="6" name="Picture 7" descr="0_b62d_d74ce8b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273425" cy="468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99992" y="1628800"/>
            <a:ext cx="3816424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«Певец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во истину народный»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200 лет со дня рождения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Толстого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Учеба и служба </a:t>
            </a:r>
          </a:p>
        </p:txBody>
      </p:sp>
      <p:pic>
        <p:nvPicPr>
          <p:cNvPr id="21506" name="Picture 2" descr="http://libryansk.ru/files/mpimages/full_20120712_192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71800" y="1268760"/>
            <a:ext cx="367240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1834 Алексей Толстой был зачислен «студентом» в Московский архив Министерства иностранных дел, в 1835 выдержал экзамен на чин при Московском университете. В 1837-1840 числился при русской дипломатической миссии во Франкфурте-на-Майне </a:t>
            </a:r>
          </a:p>
        </p:txBody>
      </p:sp>
      <p:pic>
        <p:nvPicPr>
          <p:cNvPr id="18436" name="Picture 4" descr="http://www.zolotoyvityaz.ru/wp-content/uploads/2017/06/Moskovskiy-arhiv-Kollegii-inostrannyih-de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77048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Светский лев, красавец, остроумец, любитель веселья и бесконечных розыгрышей, тонкий ценитель искусства, Толстой и в Европе ни минуты не сидел без дела на месте, старался увидеть и услышать как можно больше</a:t>
            </a:r>
          </a:p>
        </p:txBody>
      </p:sp>
      <p:pic>
        <p:nvPicPr>
          <p:cNvPr id="4" name="Picture 5" descr="02730dbd3c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81642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37444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Дружеские отношения с великим князем Александром, будущим царем Александром II, позволили поэту сделать стремительную придворную карьеру: при царе Александре II он был уже флигель-адъютантом, а затем царским егермейстером </a:t>
            </a:r>
          </a:p>
        </p:txBody>
      </p:sp>
      <p:pic>
        <p:nvPicPr>
          <p:cNvPr id="3" name="Picture 5" descr="43519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764704"/>
            <a:ext cx="3816424" cy="494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Крымская война</a:t>
            </a:r>
          </a:p>
          <a:p>
            <a:pPr algn="ctr"/>
            <a:r>
              <a:rPr lang="vi-V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1853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vi-V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1856 годо́в</a:t>
            </a:r>
            <a:endParaRPr lang="ru-RU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самом начале Крымской кампании Толстой и его друг князь А.П. Бобринский решили организовать специальный военный отряд, который помешал бы возможной высадке англичан на балтийском побережье. На свои средства они закупили в Туле 80 дальнобойных винтовок  и быстроходную яхту, Толстой вступил майором в стрелковый полк, но и тут ему не повезло: под Одессой он тяжело заболел тифом.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 счастью, крепкое от природы здоровье не подвело - поэт выжил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Сразу после войны он был произведен в подполковники и одновременно назначен делопроизводителем Секретного комитета о раскольниках </a:t>
            </a:r>
          </a:p>
        </p:txBody>
      </p:sp>
      <p:pic>
        <p:nvPicPr>
          <p:cNvPr id="3" name="Picture 2" descr="http://www.virtualrm.spb.ru/files/images/jpg_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4008" y="836712"/>
            <a:ext cx="367240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все это совсем не привлекало Толстого. «Государь, - обратился он к императору, - служба, какова бы она ни была, глубоко противна моей натуре; знаю, что каждый должен в меру своих сил приносить пользу отечеству, но есть разные способы приносить пользу. Путь, указанный мне для этого провидением, - мое литературное дарование, и всякий иной путь для меня невозможен. Из меня всегда будет плохой военный и плохой чиновник, но, как мне кажется, я, не впадая в самомнение, могу сказать, что я хороший писатель»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После отставки Алексей Толстой проживал преимущественно в имениях Пустынька на берегу реки Тосны под Санкт-Петербургом и Красный Рог, занимаясь  словесностью</a:t>
            </a:r>
          </a:p>
        </p:txBody>
      </p:sp>
      <p:pic>
        <p:nvPicPr>
          <p:cNvPr id="6146" name="Picture 2" descr="http://s09.radikal.ru/i182/1008/73/240f13466b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704856" cy="413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Творчество Толстого, проникнутое любовью к здоровой земной жизни, русской природе и родине, отразило движение русской литературы от романтизма к реализму, достижения которого сказались в ясности и точности изображения природы, в верности и глубине</a:t>
            </a:r>
          </a:p>
        </p:txBody>
      </p:sp>
      <p:sp>
        <p:nvSpPr>
          <p:cNvPr id="59394" name="AutoShape 2" descr="&amp;Kcy;&amp;acy;&amp;rcy;&amp;tcy;&amp;icy;&amp;ncy;&amp;kcy;&amp;icy; &amp;pcy;&amp;ocy; &amp;zcy;&amp;acy;&amp;pcy;&amp;rcy;&amp;ocy;&amp;scy;&amp;ucy; &amp;acy;.&amp;kcy;. &amp;tcy;&amp;ocy;&amp;lcy;&amp;scy;&amp;tcy;&amp;ocy;&amp;jcy;"/>
          <p:cNvSpPr>
            <a:spLocks noChangeAspect="1" noChangeArrowheads="1"/>
          </p:cNvSpPr>
          <p:nvPr/>
        </p:nvSpPr>
        <p:spPr bwMode="auto">
          <a:xfrm>
            <a:off x="155575" y="-2727325"/>
            <a:ext cx="512445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&amp;Kcy;&amp;acy;&amp;rcy;&amp;tcy;&amp;icy;&amp;ncy;&amp;kcy;&amp;icy; &amp;pcy;&amp;ocy; &amp;zcy;&amp;acy;&amp;pcy;&amp;rcy;&amp;ocy;&amp;scy;&amp;ucy; &amp;acy;.&amp;kcy;. &amp;tcy;&amp;ocy;&amp;lcy;&amp;scy;&amp;tcy;&amp;ocy;&amp;jcy;"/>
          <p:cNvSpPr>
            <a:spLocks noChangeAspect="1" noChangeArrowheads="1"/>
          </p:cNvSpPr>
          <p:nvPr/>
        </p:nvSpPr>
        <p:spPr bwMode="auto">
          <a:xfrm>
            <a:off x="155575" y="-2727325"/>
            <a:ext cx="381000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&amp;Kcy;&amp;acy;&amp;rcy;&amp;tcy;&amp;icy;&amp;ncy;&amp;kcy;&amp;icy; &amp;pcy;&amp;ocy; &amp;zcy;&amp;acy;&amp;pcy;&amp;rcy;&amp;ocy;&amp;scy;&amp;ucy; &amp;acy;.&amp;kcy;. &amp;tcy;&amp;ocy;&amp;lcy;&amp;scy;&amp;tcy;&amp;ocy;&amp;jcy;"/>
          <p:cNvSpPr>
            <a:spLocks noChangeAspect="1" noChangeArrowheads="1"/>
          </p:cNvSpPr>
          <p:nvPr/>
        </p:nvSpPr>
        <p:spPr bwMode="auto">
          <a:xfrm>
            <a:off x="155575" y="-2727325"/>
            <a:ext cx="381000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&amp;Kcy;&amp;acy;&amp;rcy;&amp;tcy;&amp;icy;&amp;ncy;&amp;kcy;&amp;icy; &amp;pcy;&amp;ocy; &amp;zcy;&amp;acy;&amp;pcy;&amp;rcy;&amp;ocy;&amp;scy;&amp;ucy; &amp;acy;.&amp;kcy;. &amp;tcy;&amp;ocy;&amp;lcy;&amp;scy;&amp;tcy;&amp;ocy;&amp;jcy;"/>
          <p:cNvSpPr>
            <a:spLocks noChangeAspect="1" noChangeArrowheads="1"/>
          </p:cNvSpPr>
          <p:nvPr/>
        </p:nvSpPr>
        <p:spPr bwMode="auto">
          <a:xfrm>
            <a:off x="155575" y="-2727325"/>
            <a:ext cx="3810000" cy="569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5" name="Picture 13" descr="C:\Documents and Settings\lisavchova_na\Рабочий стол\Aleksey_Tolsto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753615" cy="561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gpht.com/LBeSUreR10bnB07Ub3IROxrHizlZqSv1-VsQ03rPbfSP5xC8hDiDF8pq8Ft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5976" y="620688"/>
            <a:ext cx="410445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1646621"/>
            <a:ext cx="3816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Граф Алексей Константинович Толстой— русский  писатель, поэт,  драматург из рода Толстых </a:t>
            </a:r>
          </a:p>
        </p:txBody>
      </p:sp>
    </p:spTree>
  </p:cSld>
  <p:clrMapOvr>
    <a:masterClrMapping/>
  </p:clrMapOvr>
  <p:transition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Семья</a:t>
            </a:r>
          </a:p>
        </p:txBody>
      </p:sp>
      <p:pic>
        <p:nvPicPr>
          <p:cNvPr id="5" name="Picture 2" descr="http://otdohni.pro/assets/Events/1474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32039" y="1556792"/>
            <a:ext cx="327043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&amp;Kcy;&amp;acy;&amp;rcy;&amp;tcy;&amp;icy;&amp;ncy;&amp;kcy;&amp;icy; &amp;pcy;&amp;ocy; &amp;zcy;&amp;acy;&amp;pcy;&amp;rcy;&amp;ocy;&amp;scy;&amp;ucy; &amp;acy;.&amp;kcy;. &amp;tcy;&amp;ocy;&amp;lcy;&amp;scy;&amp;tcy;&amp;ocy;&amp;jcy;"/>
          <p:cNvPicPr>
            <a:picLocks noChangeAspect="1" noChangeArrowheads="1"/>
          </p:cNvPicPr>
          <p:nvPr/>
        </p:nvPicPr>
        <p:blipFill>
          <a:blip r:embed="rId3" cstate="print"/>
          <a:srcRect l="-12" b="6262"/>
          <a:stretch>
            <a:fillRect/>
          </a:stretch>
        </p:blipFill>
        <p:spPr bwMode="auto">
          <a:xfrm>
            <a:off x="611560" y="1700808"/>
            <a:ext cx="388843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Зимой 1850 году на балу он встретил Софью Андреевну Миллер, жену конногвардейского полковника. Женщина она была незаурядная, и судьба у неё тоже сложилась необычно. Современников поражала  её образованность. Она знала множество иностранных языков: по  одним сведениям четырнадцать, по другим – шестнадцать. Читала запоем, поглощала новинки европейской литературы и внимательно следила за отечественной словесностью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38164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Брак Толстого с Софьей Андреевной был заключен   в 1863. Практически вся его любовная лирика адресована именно ей (посвященное их первой встрече стихотворение «Средь шумного бала, случайно…») </a:t>
            </a:r>
          </a:p>
        </p:txBody>
      </p:sp>
      <p:pic>
        <p:nvPicPr>
          <p:cNvPr id="3" name="Picture 2" descr="http://img.velvet.by/files/resize/userfiles/309/5fk6sgsjcoi-640x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1999" y="692696"/>
            <a:ext cx="374441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Средь шумного бала, случайно,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В тревоге мирской суеты,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Тебя  я увидел, но тайна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Твои покрывала черты.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Лишь очи печально глядели,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А голос так дивно звучал…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Отрывок из стихотворения А.К. Толстого. </a:t>
            </a: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"Средь шумного бала..."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Творчество</a:t>
            </a:r>
          </a:p>
        </p:txBody>
      </p:sp>
      <p:pic>
        <p:nvPicPr>
          <p:cNvPr id="35848" name="Picture 8" descr="https://careerist.ru/news/wp-content/uploads/2017/06/163057-429108_www.GdeFon.ru_-1140x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150458" cy="509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Литературным творчеством Толстой занимался с раннего возраста, поощряемый своим дядей.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этот  период написал ряд баллад  и лирических стихотворений, получивших  известность и впоследствии положенных на музыку русскими композиторами ("Колокольчики мои", "Ты знаешь край, где все обильем дышит", "Курган", и другие)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Край ты мой, родимый край!..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Край ты мой, родимый край!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Kонский бег на воле,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небе крик орлиных стай,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Волчий голос в поле!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Гой ты, родина моя!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Гой ты, бор дремучий!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Свист полночный соловья,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Ветер, степь да тучи!</a:t>
            </a:r>
          </a:p>
        </p:txBody>
      </p:sp>
    </p:spTree>
  </p:cSld>
  <p:clrMapOvr>
    <a:masterClrMapping/>
  </p:clrMapOvr>
  <p:transition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Где гнутся над омутом лозы...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Где гнутся над омутом лозы,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Где летнее солнце печет,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Летают и пляшут стрекозы,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Веселый ведут хоровод.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"Дитя, подойди к нам поближе,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Тебя мы научим летать,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Дитя, подойди, подойди же,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Пока не проснулася мать!</a:t>
            </a:r>
          </a:p>
          <a:p>
            <a:pPr algn="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Отрывок из стихотворения А.К. Толстого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38164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 броней с простым набором,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Хлеба кус жуя,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жаркий полдень едет бором Дедушка Илья…</a:t>
            </a: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А.К.Толстой «Илья Муромец»</a:t>
            </a:r>
          </a:p>
        </p:txBody>
      </p:sp>
      <p:pic>
        <p:nvPicPr>
          <p:cNvPr id="1026" name="Picture 2" descr="http://childpages.ru/wp-content/uploads/2017/01/Ilya-Murome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388843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1840-е годы он начал работать над историческим романом "Князь Серебряный", оконченным в 1861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6530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Кадры из фильма « Гроза над Русью»</a:t>
            </a:r>
          </a:p>
        </p:txBody>
      </p:sp>
      <p:pic>
        <p:nvPicPr>
          <p:cNvPr id="11266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38442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AutoShape 4" descr="https://ruskino.ru/media/gallery/6651/N4FZyl5Yf4AFns9pDxjphViYv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F:\Новая папка (2)\N4FZyl5Yf4AFns9pDxjphViYvOS.jpg"/>
          <p:cNvPicPr>
            <a:picLocks noChangeAspect="1" noChangeArrowheads="1"/>
          </p:cNvPicPr>
          <p:nvPr/>
        </p:nvPicPr>
        <p:blipFill>
          <a:blip r:embed="rId3" cstate="print"/>
          <a:srcRect b="9836"/>
          <a:stretch>
            <a:fillRect/>
          </a:stretch>
        </p:blipFill>
        <p:spPr bwMode="auto">
          <a:xfrm>
            <a:off x="4716016" y="2132856"/>
            <a:ext cx="35283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Тяжело не упасть в такое время, когда все понятия извращаются, когда низость называется добродетелью, предательство входит в закон, а самая честь и человеческое достоинство почитаются преступным нарушением долга!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 К. Толстой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8924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Кадры из фильма </a:t>
            </a:r>
          </a:p>
          <a:p>
            <a:pPr algn="ctr"/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«Царь Ива́н Гро́зный»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2" name="Picture 2" descr="&amp;Pcy;&amp;ocy;&amp;scy;&amp;tcy;&amp;iecy;&amp;rcy; &amp;fcy;&amp;icy;&amp;lcy;&amp;soft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352800" cy="454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www.uznayvse.ru/images/stories2015/uzn_1454272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004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Обзоры Вытовтова\скан Вытовтова\1 - 0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10000" contrast="20000"/>
          </a:blip>
          <a:srcRect l="3846" t="994" r="36547" b="31494"/>
          <a:stretch>
            <a:fillRect/>
          </a:stretch>
        </p:blipFill>
        <p:spPr bwMode="auto">
          <a:xfrm>
            <a:off x="4716016" y="620688"/>
            <a:ext cx="3527425" cy="5831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Ш4Р1Т 53 Толстой, А. К. Князь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Серебрянный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: повесть времен Иоанна Грозного / А. К. Толстой. - М. : Сов. Россия, 1987. - 336 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предисловии автор поясняет содержание романа и свой подход к раскрытию этой сложной исторической темы</a:t>
            </a:r>
          </a:p>
        </p:txBody>
      </p:sp>
    </p:spTree>
  </p:cSld>
  <p:clrMapOvr>
    <a:masterClrMapping/>
  </p:clrMapOvr>
  <p:transition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1854 году русское образованное общество узнало новое имя – Кузьма Прутков.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А.К. Толстой вместе с своими двоюродными братьями Алексеем и Владимиром Жемчужниковыми придумали  образ Кузьмы Пруткова, от имени которого  выступали  с литературными пародиями и сатирами</a:t>
            </a:r>
          </a:p>
        </p:txBody>
      </p:sp>
      <p:pic>
        <p:nvPicPr>
          <p:cNvPr id="33794" name="Picture 2" descr="http://www.raduga-nte.de/artikel/eliteclub/classic/1010_02e.jpg"/>
          <p:cNvPicPr>
            <a:picLocks noChangeAspect="1" noChangeArrowheads="1"/>
          </p:cNvPicPr>
          <p:nvPr/>
        </p:nvPicPr>
        <p:blipFill>
          <a:blip r:embed="rId2" cstate="print"/>
          <a:srcRect l="9615" r="5769"/>
          <a:stretch>
            <a:fillRect/>
          </a:stretch>
        </p:blipFill>
        <p:spPr bwMode="auto">
          <a:xfrm flipH="1">
            <a:off x="4572000" y="908720"/>
            <a:ext cx="37444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Широкое признание А.К. Толстой получил благодаря драматической трилогии «Смерть Иоанна Грозного» (1866), «Царь Федор Иоаннович» (1868) и «Царь Борис» (1870). Толстому удалось воскресить жанр трагедии</a:t>
            </a:r>
          </a:p>
        </p:txBody>
      </p:sp>
      <p:pic>
        <p:nvPicPr>
          <p:cNvPr id="27650" name="Picture 2" descr="http://static.dev.maly.ru/gallery/75/563b59553b2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456384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602128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 из спектакля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1.afisha.net/Afisha7Files/UGPhotos/7fc/7fc9ba4b-4e1f-459d-b64e-e2f20b33b08c/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96044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ww.mincult.ru/Culture_img/ivan_terible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67240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609329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Кадры из фильма «Смерть Иоанна Грозного»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Обзоры Вытовтова\скан Вытовтова\1 - 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494" t="-1442" r="37472" b="31318"/>
          <a:stretch>
            <a:fillRect/>
          </a:stretch>
        </p:blipFill>
        <p:spPr bwMode="auto">
          <a:xfrm>
            <a:off x="4572000" y="476672"/>
            <a:ext cx="3744912" cy="59769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Ш4Р1 П75 Призраки: : русская фантастика середины  ХIХ века / сост. Ю.М. Медведев. - М. : Русская книга, 1997. - 448 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12976"/>
            <a:ext cx="3672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Включены фантастические произведения А. К. Толстого. «Семья Вурдалака» и «Встреча через триста лет»</a:t>
            </a:r>
          </a:p>
        </p:txBody>
      </p:sp>
    </p:spTree>
  </p:cSld>
  <p:clrMapOvr>
    <a:masterClrMapping/>
  </p:clrMapOvr>
  <p:transition advTm="1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Обзоры Вытовтова\скан Вытовтова\1 - 00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457" t="-1442" r="35789" b="32548"/>
          <a:stretch>
            <a:fillRect/>
          </a:stretch>
        </p:blipFill>
        <p:spPr bwMode="auto">
          <a:xfrm>
            <a:off x="4644008" y="548680"/>
            <a:ext cx="3713162" cy="59039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Ш4Р1 Т 53 Толстой, А. К. Избранное / А. К. Толстой. - М. : Правда, 1986. - 480 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сборник вошли исторические баллады, былины, притчи ("Василий Шибанов", "Роман Галицкий" и др.) и роман "Князь Серебряный</a:t>
            </a:r>
          </a:p>
        </p:txBody>
      </p:sp>
    </p:spTree>
  </p:cSld>
  <p:clrMapOvr>
    <a:masterClrMapping/>
  </p:clrMapOvr>
  <p:transition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Обзоры Вытовтова\скан Вытовтова\1 - 0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496" t="-473" r="40354" b="33284"/>
          <a:stretch>
            <a:fillRect/>
          </a:stretch>
        </p:blipFill>
        <p:spPr bwMode="auto">
          <a:xfrm>
            <a:off x="4644008" y="620688"/>
            <a:ext cx="3673152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Ш4Р1 Т 53 Толстой, Л. Н. Драматическая трилогия. Стихотворения / Л. Н. Толстой. - М. :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Худож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лит., 1980. - 463 с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40968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Пьесы «Смерть Иоанна Грозного» (1862—1864), «Царь Федор Иоаннович» (1864—1868) и «Царь Борис» (1868— 1869</a:t>
            </a:r>
          </a:p>
        </p:txBody>
      </p:sp>
    </p:spTree>
  </p:cSld>
  <p:clrMapOvr>
    <a:masterClrMapping/>
  </p:clrMapOvr>
  <p:transition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Обзоры Вытовтова\скан Вытовтова\1 - 0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17" t="1019" r="40964" b="33778"/>
          <a:stretch>
            <a:fillRect/>
          </a:stretch>
        </p:blipFill>
        <p:spPr bwMode="auto">
          <a:xfrm>
            <a:off x="4572000" y="692696"/>
            <a:ext cx="3744416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05064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Историческая тема привлекала внимание выдающегося поэта, прозаика, драматурга А. К. Толстого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Ш4Р1 Т 53 Толстой, А. К. Избранные произведения. Баллады, былины, притчи. Князь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Серебрянный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/ А. К. Толстой. - М. : Правда, 1988. - 432 с</a:t>
            </a:r>
          </a:p>
        </p:txBody>
      </p:sp>
    </p:spTree>
  </p:cSld>
  <p:clrMapOvr>
    <a:masterClrMapping/>
  </p:clrMapOvr>
  <p:transition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ozon-st.cdn.ngenix.net/multimedia/1005929483.jpg"/>
          <p:cNvPicPr>
            <a:picLocks noChangeAspect="1" noChangeArrowheads="1"/>
          </p:cNvPicPr>
          <p:nvPr/>
        </p:nvPicPr>
        <p:blipFill>
          <a:blip r:embed="rId2" cstate="print"/>
          <a:srcRect b="4908"/>
          <a:stretch>
            <a:fillRect/>
          </a:stretch>
        </p:blipFill>
        <p:spPr bwMode="auto">
          <a:xfrm>
            <a:off x="4572000" y="404664"/>
            <a:ext cx="3740034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04664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А.К. Толстой Против течения [Электронный ресурс] / М.: Серия Русский Парнас, 1997 . - 480 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40968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однотомнике представлены произведения всех жанров выдающегося русского поэта и драматурга А. К. Толстого</a:t>
            </a:r>
            <a:endParaRPr lang="ru-RU" sz="2800" dirty="0"/>
          </a:p>
        </p:txBody>
      </p:sp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Детские годы</a:t>
            </a:r>
          </a:p>
        </p:txBody>
      </p:sp>
      <p:pic>
        <p:nvPicPr>
          <p:cNvPr id="16388" name="Picture 4" descr="http://s019.radikal.ru/i602/1205/b2/7d1ccbffe7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1"/>
            <a:ext cx="774797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3672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Последним произведением Толстого стала драма из древненовгородской истории «Посадник». Работа над ней началась сразу по окончании трилогии, но завершить он ее не успел…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80526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Картинка 75 из 4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836712"/>
            <a:ext cx="37444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Толстой Алексей Константинович умер 28 сентября (10 октября) 1875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Красный Рог (ныне Почепский район Брянской обл.)</a:t>
            </a:r>
          </a:p>
        </p:txBody>
      </p:sp>
      <p:pic>
        <p:nvPicPr>
          <p:cNvPr id="2050" name="Picture 2" descr="http://itd1.mycdn.me/image?id=849208730440&amp;t=20&amp;plc=WEB&amp;tkn=*g-mRLdez1vsXuBHcqmKiLlyDO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3853418" cy="55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Интересные факты биографии Алексея Константиновича Толстого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5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матери А.К. Толстой правнук Кирилла Разумовского, последнего гетмана Украины, президента Российской Академии наук, по отцу - потомок старинного известного рода.</a:t>
            </a:r>
          </a:p>
          <a:p>
            <a:pPr algn="just">
              <a:buFont typeface="Wingdings" pitchFamily="2" charset="2"/>
              <a:buChar char="§"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юности светская жизнь его увлекала, на охоте он был признанным лидером – за ним числилось 40 убитых медведей</a:t>
            </a:r>
          </a:p>
          <a:p>
            <a:pPr algn="just">
              <a:buFont typeface="Wingdings" pitchFamily="2" charset="2"/>
              <a:buChar char="§"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Толстой умел разгибать подковы и при помощи пальца вгонять гвозди в стену</a:t>
            </a:r>
          </a:p>
          <a:p>
            <a:pPr lvl="0" algn="just"/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0932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Парк-музей имени А. К. Толстого в Брянске </a:t>
            </a:r>
          </a:p>
        </p:txBody>
      </p:sp>
      <p:sp>
        <p:nvSpPr>
          <p:cNvPr id="44038" name="AutoShape 6" descr="https://megotel.ru/images/places/1305/1a12e5745b74dd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://www.s.24tv.pro/section/newsIconCis2/upload/images/news/icon/_14650290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3284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portal-kultura.ru/upload/medialibrary/822/Tolstoy_Kult_34_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528392" cy="514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58924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А.К. Толстому в селе Красный Рог Брянской области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.otzovik.com/2014/09/07/1299449/img/6191416.jpg"/>
          <p:cNvPicPr>
            <a:picLocks noChangeAspect="1" noChangeArrowheads="1"/>
          </p:cNvPicPr>
          <p:nvPr/>
        </p:nvPicPr>
        <p:blipFill>
          <a:blip r:embed="rId2" cstate="print"/>
          <a:srcRect b="10937"/>
          <a:stretch>
            <a:fillRect/>
          </a:stretch>
        </p:blipFill>
        <p:spPr bwMode="auto">
          <a:xfrm flipH="1">
            <a:off x="827584" y="260648"/>
            <a:ext cx="77048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602128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Красный рог музей-усадьба А.К. Толстого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i.otzovik.com/2014/09/07/1299449/img/63498108.jpg"/>
          <p:cNvPicPr>
            <a:picLocks noChangeAspect="1" noChangeArrowheads="1"/>
          </p:cNvPicPr>
          <p:nvPr/>
        </p:nvPicPr>
        <p:blipFill>
          <a:blip r:embed="rId2" cstate="print"/>
          <a:srcRect b="8459"/>
          <a:stretch>
            <a:fillRect/>
          </a:stretch>
        </p:blipFill>
        <p:spPr bwMode="auto">
          <a:xfrm>
            <a:off x="4572000" y="620688"/>
            <a:ext cx="388843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2" name="Picture 6" descr="http://b1.culture.ru/c/96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74441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Мои документы\Обзоры Вытовтова\скан Вытовтова\1 - 0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 l="1153" t="1018" r="8482" b="10404"/>
          <a:stretch>
            <a:fillRect/>
          </a:stretch>
        </p:blipFill>
        <p:spPr bwMode="auto">
          <a:xfrm>
            <a:off x="4572000" y="620688"/>
            <a:ext cx="3792537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Я20 Б 79 	Большая Советская Энциклопедия. Т. 42. Татары -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Топрик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энциклопедия / ред. Б. А. Введенский. - 2-е изд. - М. : Большая Советская Энциклопедия, 1956. - 668 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653136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энциклопедии можно найти сведения о жизни и творчестве А.К. Толстого </a:t>
            </a:r>
          </a:p>
        </p:txBody>
      </p:sp>
    </p:spTree>
  </p:cSld>
  <p:clrMapOvr>
    <a:masterClrMapping/>
  </p:clrMapOvr>
  <p:transition advTm="1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5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Ничто на свете не пропадает, и каждое дело, и каждое слово, и каждая мысль вырастает, как древо; и многое доброе и злое, что как загадочное явление существует поныне в русской жизни, таит свои корни в глубоких и тёмных недрах минувшего</a:t>
            </a:r>
            <a:endParaRPr lang="ru-RU" sz="2800" dirty="0" smtClean="0"/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 К. Толстой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z-rus.net/viewImg.php?img_id=22783&amp;width=700&amp;height=860&amp;tabname=G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620688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1052736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Отец - граф Константин Петрович Толстой, брат художника Федора Толстого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(Лев Толстой по этой линии приходился Алексею Константиновичу троюродным братом)</a:t>
            </a:r>
          </a:p>
        </p:txBody>
      </p:sp>
    </p:spTree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lmot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8884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530120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3888432" cy="40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Мать — Анна Алексеевна Перовская — происходила из рода Разумовских (последний украинский гетман Кирилл Разумовский доводился ей родным дедом)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Родился 24 августа (5 сентября н.с.)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1817 года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в Петербурге в знатной дворянской семье. Родители разошлись сразу после рождения сына. Будущий писатель воспитывался матерью и ее братом — писателем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А. А. Перовским (псевдоним  Антоний Погорельский) .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Раннее детство Алексей провёл в Черниговской губернии, в имении дяди в селе  Погорельцы Сосницкого уезда. С 10-летнего возраста мальчика возили за границу; путешествие по Италии 1831 года он описал в дневнике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38884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Детские годы Толстого прошли в имениях матери, позже дяди на Северной Украине. Толстой получил блестящее домашнее образование.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 восьми лет А.К.Толстой с матерью и дядей переехал в Петербург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Pogo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32039" y="548680"/>
            <a:ext cx="339545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5229200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Алексей Алексеевич 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Перовский,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дядя писателя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381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 посредстве друга Перовского -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В.А. Жуковского - мальчик был представлен тоже восьмилетнему тогда наследнику престола, впоследствии императору Александру II, и был в числе детей, приходивших к цесаревичу по воскресеньям для игр</a:t>
            </a:r>
          </a:p>
        </p:txBody>
      </p:sp>
      <p:pic>
        <p:nvPicPr>
          <p:cNvPr id="4" name="Picture 2" descr="http://md-eksperiment.org/images/posts/317/790bc3a1412e3158f17d96ea2ca7e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9992" y="836712"/>
            <a:ext cx="39604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1467</Words>
  <Application>Microsoft Office PowerPoint</Application>
  <PresentationFormat>Экран (4:3)</PresentationFormat>
  <Paragraphs>113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krisanova_tn</cp:lastModifiedBy>
  <cp:revision>151</cp:revision>
  <dcterms:modified xsi:type="dcterms:W3CDTF">2017-11-16T08:35:58Z</dcterms:modified>
</cp:coreProperties>
</file>